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61" r:id="rId4"/>
    <p:sldId id="265" r:id="rId5"/>
    <p:sldId id="266" r:id="rId6"/>
    <p:sldId id="267" r:id="rId7"/>
    <p:sldId id="268" r:id="rId8"/>
    <p:sldId id="269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1"/>
    <p:restoredTop sz="94672"/>
  </p:normalViewPr>
  <p:slideViewPr>
    <p:cSldViewPr snapToGrid="0">
      <p:cViewPr varScale="1">
        <p:scale>
          <a:sx n="99" d="100"/>
          <a:sy n="99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D179-02D7-4B98-66B7-BFE580374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F3AAE-DAC9-F1E8-377F-7C5B8AD1B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6A34F-1352-3BE4-4747-3942ABAF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3EFBE-AF3C-2D39-48AC-EE22DD8A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DB0F-225E-5BC1-326F-BC85CB37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9496-433C-4B87-C8A0-2FB1758B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3B648-B24A-B073-046B-C968FC52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FA58-0B8F-A33A-C47F-B6B2E649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11BC-805B-0095-D8F2-86F17DF9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D240-DE5C-43F1-B10A-6D5C785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2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55D53-E033-B69C-CBC0-CE0E1D4A3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CB68B-706B-DC09-D96B-E2CC3B92E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C541-A9D1-C057-C1E8-90FB27BC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4DF6-6EE8-C1AD-07EB-53EA5070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3F95-8722-F9C1-2339-C3245861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9B0-6961-45A6-DE70-451E2DF4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BA53-9D8B-DFA4-2BA0-749367FE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C35F8-6AE9-34A7-08C4-8B17415B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19033-218D-648E-34E0-4FF842EF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BFBF-0B14-6414-DF24-D24BEB9D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7D4E-693F-C304-4304-1487D61E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791D-16B3-FD07-0066-279E0E29F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EA3E-4FE3-4E57-098A-00D706EF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1360-86BB-1AC0-BFD0-05A79BBB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EDA36-4B0C-8BF6-2592-952A34A6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0A3F-6B1B-275E-151F-EAD145FD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BFFF-C72E-57DD-FD21-EA23CB0CB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7F936-06AB-DF0C-383D-E73DAF3B9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74647-39A0-A5C6-9BA2-05903329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05C07-3040-0B75-9418-B34711EE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96100-6C27-E2F7-61E7-DDCE370A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FB13-2269-3B10-0A32-05677BA0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490DD-BD0C-16B9-7085-A77B44D8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962F4-FF44-AD1C-B418-91A661CD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EBF2F-42F1-8F73-674F-5EAD90CC9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9EA4E-1CBD-68B5-0133-F797B762B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43E15-CAE7-3AD4-DA6B-EC070AB6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FCA4F-C7B9-7166-A0FC-E819380A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30F64-58FB-DFBC-54E3-2F486E19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E994-DC39-D972-7982-92469A33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440CA-138F-E19D-7611-5C595644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1C017-281D-681F-6FC0-9AB80640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89514-0FC4-43C4-EC5C-A009B9D6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0B453-7E92-E540-2F56-DBE27A77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191AF-1F86-2BBE-331B-CBDB2FBE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A14B8-C27B-AEF3-08E8-DC0B0D2A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E2162-5234-D369-963C-97A537F6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75D50-01CE-37E3-3AC5-B5ABB33C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39FD8-BA20-C210-F1EE-9BFF4357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1DAC7-2EAF-607E-A2E7-2287F122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5508A-2043-71FD-1745-6702A878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7FFA9-3AD7-15A4-DEBD-72F41FE2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3C03-0EBF-EC25-4ED5-4616D6B9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6A0CB-83CD-DBE3-4FA0-476D29CC1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BF0C1-B4A9-141C-F1CC-E94D89F9F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972B9-94F6-3225-3663-A3FFA9F2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DD776-84B1-ED99-E1CE-8894E56F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7CEB2-AA46-FA60-BF41-1C62CBD5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5481E-5032-D2E8-4DFC-1C40EF36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6D8D3-AE0A-0119-8978-3B81FAA98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194E2-101C-A283-F95D-C8034114B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42A6A2-D624-2B44-8BE7-70C792DC7214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86D61-E5BD-0BA0-42B3-8098D46B1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60620-7958-7CF0-9EAE-6FB8AAAD7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CC71D0-5BF8-9546-B3BD-B4561FAF3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87B5-0FF9-2803-C347-D7A91015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err="1">
                <a:latin typeface="Cambria" panose="02040503050406030204" pitchFamily="18" charset="0"/>
              </a:rPr>
              <a:t>Analisis</a:t>
            </a:r>
            <a:r>
              <a:rPr lang="en-US" sz="8800" dirty="0">
                <a:latin typeface="Cambria" panose="02040503050406030204" pitchFamily="18" charset="0"/>
              </a:rPr>
              <a:t> Stakeholders</a:t>
            </a:r>
            <a:endParaRPr lang="en-US" sz="8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7696A-B77C-D9F5-3731-7E34E2265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red square with a black border&#10;&#10;AI-generated content may be incorrect.">
            <a:extLst>
              <a:ext uri="{FF2B5EF4-FFF2-40B4-BE49-F238E27FC236}">
                <a16:creationId xmlns:a16="http://schemas.microsoft.com/office/drawing/2014/main" id="{5538547C-833E-8485-B473-97CCB6569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6210300"/>
            <a:ext cx="4572000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54706-AB71-4300-38FE-6B6BC7FF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138" b="6057"/>
          <a:stretch>
            <a:fillRect/>
          </a:stretch>
        </p:blipFill>
        <p:spPr>
          <a:xfrm>
            <a:off x="0" y="0"/>
            <a:ext cx="5155442" cy="768350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6DD228AA-6122-7930-7BF9-C53B9B1414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522" b="30206"/>
          <a:stretch>
            <a:fillRect/>
          </a:stretch>
        </p:blipFill>
        <p:spPr>
          <a:xfrm>
            <a:off x="7570034" y="144235"/>
            <a:ext cx="4609838" cy="12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361E1-CABA-F74A-233C-196695ED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A4DB0-6F1E-236E-1DDF-54095CF7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408229" cy="687466"/>
          </a:xfrm>
          <a:prstGeom prst="rect">
            <a:avLst/>
          </a:prstGeom>
        </p:spPr>
      </p:pic>
      <p:pic>
        <p:nvPicPr>
          <p:cNvPr id="7" name="Picture 6" descr="A red and white background&#10;&#10;AI-generated content may be incorrect.">
            <a:extLst>
              <a:ext uri="{FF2B5EF4-FFF2-40B4-BE49-F238E27FC236}">
                <a16:creationId xmlns:a16="http://schemas.microsoft.com/office/drawing/2014/main" id="{A4B8EAA5-9C70-DDA6-5020-B301C4F6C2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62"/>
          <a:stretch>
            <a:fillRect/>
          </a:stretch>
        </p:blipFill>
        <p:spPr>
          <a:xfrm>
            <a:off x="7620000" y="6209944"/>
            <a:ext cx="4572000" cy="648055"/>
          </a:xfrm>
          <a:prstGeom prst="rect">
            <a:avLst/>
          </a:prstGeom>
        </p:spPr>
      </p:pic>
      <p:pic>
        <p:nvPicPr>
          <p:cNvPr id="2" name="Picture 2" descr="Orangtua Bayi duga terjadi Malpraktik">
            <a:extLst>
              <a:ext uri="{FF2B5EF4-FFF2-40B4-BE49-F238E27FC236}">
                <a16:creationId xmlns:a16="http://schemas.microsoft.com/office/drawing/2014/main" id="{B042B7EC-31F2-2814-85A3-ECA673C3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rangtua Bayi duga terjadi Malpraktik">
            <a:extLst>
              <a:ext uri="{FF2B5EF4-FFF2-40B4-BE49-F238E27FC236}">
                <a16:creationId xmlns:a16="http://schemas.microsoft.com/office/drawing/2014/main" id="{4AC53785-B033-3A28-B460-91CBF136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AEDA3BE-DFE0-FD73-5997-FC53569E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05" y="15240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1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72A1-86BA-5B77-E053-71B0722BF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E7D3B-09A0-A2C6-8155-19F2D8C9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408229" cy="687466"/>
          </a:xfrm>
          <a:prstGeom prst="rect">
            <a:avLst/>
          </a:prstGeom>
        </p:spPr>
      </p:pic>
      <p:pic>
        <p:nvPicPr>
          <p:cNvPr id="7" name="Picture 6" descr="A red and white background&#10;&#10;AI-generated content may be incorrect.">
            <a:extLst>
              <a:ext uri="{FF2B5EF4-FFF2-40B4-BE49-F238E27FC236}">
                <a16:creationId xmlns:a16="http://schemas.microsoft.com/office/drawing/2014/main" id="{86F81235-7343-6FAF-1731-3754F53312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62"/>
          <a:stretch>
            <a:fillRect/>
          </a:stretch>
        </p:blipFill>
        <p:spPr>
          <a:xfrm>
            <a:off x="7620000" y="6209944"/>
            <a:ext cx="4572000" cy="648055"/>
          </a:xfrm>
          <a:prstGeom prst="rect">
            <a:avLst/>
          </a:prstGeom>
        </p:spPr>
      </p:pic>
      <p:pic>
        <p:nvPicPr>
          <p:cNvPr id="2" name="Picture 2" descr="Menambahkan, mengedit, atau menghapus ulasan &amp; rating di Google Maps -  Komputer - Bantuan Maps">
            <a:extLst>
              <a:ext uri="{FF2B5EF4-FFF2-40B4-BE49-F238E27FC236}">
                <a16:creationId xmlns:a16="http://schemas.microsoft.com/office/drawing/2014/main" id="{1C54B152-8096-3F4F-71E3-F1DCAEC0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0" y="0"/>
            <a:ext cx="603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6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1EB5-A332-9D9B-DCDB-07FE650E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ECB8-91CE-DE96-9744-03E14712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1825625"/>
            <a:ext cx="2209799" cy="4351338"/>
          </a:xfrm>
        </p:spPr>
        <p:txBody>
          <a:bodyPr/>
          <a:lstStyle/>
          <a:p>
            <a:r>
              <a:rPr lang="en-US" dirty="0"/>
              <a:t>PT KAI </a:t>
            </a:r>
            <a:r>
              <a:rPr lang="en-US" dirty="0" err="1"/>
              <a:t>memantau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real time.</a:t>
            </a:r>
          </a:p>
        </p:txBody>
      </p:sp>
      <p:pic>
        <p:nvPicPr>
          <p:cNvPr id="3074" name="Picture 2" descr="PT KAI memonitor keluhan pelanggan di media sosial X melalui layar raksasa. (Tangkapan Layar/Instagram/@fakta.indo)">
            <a:extLst>
              <a:ext uri="{FF2B5EF4-FFF2-40B4-BE49-F238E27FC236}">
                <a16:creationId xmlns:a16="http://schemas.microsoft.com/office/drawing/2014/main" id="{F7A327F3-F8B9-6D68-1FF1-C4B80002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red and white background&#10;&#10;AI-generated content may be incorrect.">
            <a:extLst>
              <a:ext uri="{FF2B5EF4-FFF2-40B4-BE49-F238E27FC236}">
                <a16:creationId xmlns:a16="http://schemas.microsoft.com/office/drawing/2014/main" id="{2ED63A8F-4886-99E2-3024-155DF4DD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62"/>
          <a:stretch>
            <a:fillRect/>
          </a:stretch>
        </p:blipFill>
        <p:spPr>
          <a:xfrm>
            <a:off x="7620000" y="6209944"/>
            <a:ext cx="4572000" cy="648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F8BB9D-4DF4-65C7-4AA6-289A6C2B8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1408229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4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A715-A6A8-F975-B263-838F9DEB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66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88F1-E836-6385-F83F-41DDE375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Pemetaan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4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kelola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40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4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takeholder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terpengaruh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ID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5400" dirty="0">
                <a:effectLst/>
                <a:latin typeface="Cambria" panose="02040503050406030204" pitchFamily="18" charset="0"/>
              </a:rPr>
              <a:t> </a:t>
            </a:r>
            <a:endParaRPr lang="en-US" sz="5400" dirty="0">
              <a:latin typeface="Cambria" panose="02040503050406030204" pitchFamily="18" charset="0"/>
            </a:endParaRPr>
          </a:p>
        </p:txBody>
      </p:sp>
      <p:pic>
        <p:nvPicPr>
          <p:cNvPr id="4" name="Picture 3" descr="A red and white background&#10;&#10;AI-generated content may be incorrect.">
            <a:extLst>
              <a:ext uri="{FF2B5EF4-FFF2-40B4-BE49-F238E27FC236}">
                <a16:creationId xmlns:a16="http://schemas.microsoft.com/office/drawing/2014/main" id="{ED3D5500-244A-01C3-F608-5336AFCC8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62"/>
          <a:stretch>
            <a:fillRect/>
          </a:stretch>
        </p:blipFill>
        <p:spPr>
          <a:xfrm>
            <a:off x="7620000" y="6209944"/>
            <a:ext cx="4572000" cy="648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D2E3F-88B0-3A68-7ADE-01DD90B2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408229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AF15-7878-C067-09AE-A6B5B1A4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</a:rPr>
              <a:t>Perhatikan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</a:rPr>
              <a:t>.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</a:rPr>
              <a:t>Siapa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stakeholders</a:t>
            </a:r>
            <a:r>
              <a:rPr lang="en-US" dirty="0">
                <a:latin typeface="Cambria" panose="02040503050406030204" pitchFamily="18" charset="0"/>
              </a:rPr>
              <a:t>-</a:t>
            </a:r>
            <a:r>
              <a:rPr lang="en-US" dirty="0" err="1">
                <a:latin typeface="Cambria" panose="02040503050406030204" pitchFamily="18" charset="0"/>
              </a:rPr>
              <a:t>nya</a:t>
            </a:r>
            <a:r>
              <a:rPr lang="en-US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1066-2FDB-1511-0067-FC11D1D22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sz="4500" b="1" i="0" u="none" strike="noStrike" dirty="0" err="1">
                <a:effectLst/>
                <a:latin typeface="Lora" pitchFamily="2" charset="77"/>
              </a:rPr>
              <a:t>Dugaan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 </a:t>
            </a:r>
            <a:r>
              <a:rPr lang="en-ID" sz="4500" b="1" i="0" u="none" strike="noStrike" dirty="0" err="1">
                <a:effectLst/>
                <a:latin typeface="Lora" pitchFamily="2" charset="77"/>
              </a:rPr>
              <a:t>Malapraktik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, </a:t>
            </a:r>
            <a:r>
              <a:rPr lang="en-ID" sz="4500" b="1" i="0" u="none" strike="noStrike" dirty="0" err="1">
                <a:effectLst/>
                <a:latin typeface="Lora" pitchFamily="2" charset="77"/>
              </a:rPr>
              <a:t>Operasi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 </a:t>
            </a:r>
            <a:r>
              <a:rPr lang="en-ID" sz="4500" b="1" i="0" u="none" strike="noStrike" dirty="0" err="1">
                <a:effectLst/>
                <a:latin typeface="Lora" pitchFamily="2" charset="77"/>
              </a:rPr>
              <a:t>Pembersihan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 </a:t>
            </a:r>
            <a:r>
              <a:rPr lang="en-ID" sz="4500" b="1" i="0" u="none" strike="noStrike" dirty="0" err="1">
                <a:effectLst/>
                <a:latin typeface="Lora" pitchFamily="2" charset="77"/>
              </a:rPr>
              <a:t>Infeksi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 </a:t>
            </a:r>
            <a:r>
              <a:rPr lang="en-ID" sz="4500" b="1" i="0" u="none" strike="noStrike" dirty="0" err="1">
                <a:effectLst/>
                <a:latin typeface="Lora" pitchFamily="2" charset="77"/>
              </a:rPr>
              <a:t>Jari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 </a:t>
            </a:r>
            <a:r>
              <a:rPr lang="en-ID" sz="4500" b="1" i="0" u="none" strike="noStrike" dirty="0" err="1">
                <a:effectLst/>
                <a:latin typeface="Lora" pitchFamily="2" charset="77"/>
              </a:rPr>
              <a:t>Malah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 </a:t>
            </a:r>
            <a:r>
              <a:rPr lang="en-ID" sz="4500" b="1" i="0" u="none" strike="noStrike" dirty="0" err="1">
                <a:effectLst/>
                <a:latin typeface="Lora" pitchFamily="2" charset="77"/>
              </a:rPr>
              <a:t>Amputasi</a:t>
            </a:r>
            <a:r>
              <a:rPr lang="en-ID" sz="4500" b="1" i="0" u="none" strike="noStrike" dirty="0">
                <a:effectLst/>
                <a:latin typeface="Lora" pitchFamily="2" charset="77"/>
              </a:rPr>
              <a:t> Kaki</a:t>
            </a:r>
          </a:p>
          <a:p>
            <a:pPr algn="l"/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MEDAN, KOMPAS —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Keluarga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pasien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melaporkan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dokter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bedah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Rumah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Sakit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Umum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Mitra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Sejati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Medan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ke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Kepolisian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Daerah Sumatera Utara. Dokter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mengamputasi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kaki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kanan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pasien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berinisial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JS (43)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hingga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di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bawah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lutut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.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Padahal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,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keluarga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hanya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menyetujui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operasi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pembersihan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jari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kaki yang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membusuk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akibat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infeksi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tetanus.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Keluarga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terkejut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setelah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operasi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perawat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memberikan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kaki JS yang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sudah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diamputasi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.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Suami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JS,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Everedy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Sembiring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(49),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mengatakan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,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dia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membawa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istrinya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ke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RSU Mitra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Sejati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pada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Minggu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(23/2/2025)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karena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jari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telunjuk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kaki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kanannya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mulai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membusuk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setelah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dua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minggu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terkena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paku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.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Setelah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diperiksa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,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dokter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menyebut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JS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mengalami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infeksi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tetanus.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Pengacara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JS, Simson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Simarmata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,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mengatakan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,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mereka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telah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melaporkan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dokter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spesialis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bedah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yang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mengamputais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kaki JS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ke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Polda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Sumut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pada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Senin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(3/3/2025). RSU Mitra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Sejati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juga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dilaporkan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sebagai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pihak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turut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 </a:t>
            </a:r>
            <a:r>
              <a:rPr lang="en-ID" b="0" i="0" u="none" strike="noStrike" dirty="0" err="1">
                <a:solidFill>
                  <a:srgbClr val="222222"/>
                </a:solidFill>
                <a:effectLst/>
                <a:latin typeface="Lora" pitchFamily="2" charset="77"/>
              </a:rPr>
              <a:t>tergugat</a:t>
            </a:r>
            <a:r>
              <a:rPr lang="en-ID" b="0" i="0" u="none" strike="noStrike" dirty="0">
                <a:solidFill>
                  <a:srgbClr val="222222"/>
                </a:solidFill>
                <a:effectLst/>
                <a:latin typeface="Lora" pitchFamily="2" charset="77"/>
              </a:rPr>
              <a:t>. </a:t>
            </a:r>
          </a:p>
          <a:p>
            <a:r>
              <a:rPr lang="en-ID" dirty="0" err="1">
                <a:solidFill>
                  <a:srgbClr val="222222"/>
                </a:solidFill>
                <a:latin typeface="Lora" pitchFamily="2" charset="77"/>
              </a:rPr>
              <a:t>Sumber</a:t>
            </a:r>
            <a:r>
              <a:rPr lang="en-ID" dirty="0">
                <a:solidFill>
                  <a:srgbClr val="222222"/>
                </a:solidFill>
                <a:latin typeface="Lora" pitchFamily="2" charset="77"/>
              </a:rPr>
              <a:t> : https://</a:t>
            </a:r>
            <a:r>
              <a:rPr lang="en-ID" dirty="0" err="1">
                <a:solidFill>
                  <a:srgbClr val="222222"/>
                </a:solidFill>
                <a:latin typeface="Lora" pitchFamily="2" charset="77"/>
              </a:rPr>
              <a:t>www.kompas.id</a:t>
            </a:r>
            <a:r>
              <a:rPr lang="en-ID" dirty="0">
                <a:solidFill>
                  <a:srgbClr val="222222"/>
                </a:solidFill>
                <a:latin typeface="Lora" pitchFamily="2" charset="77"/>
              </a:rPr>
              <a:t>/</a:t>
            </a:r>
            <a:r>
              <a:rPr lang="en-ID" dirty="0" err="1">
                <a:solidFill>
                  <a:srgbClr val="222222"/>
                </a:solidFill>
                <a:latin typeface="Lora" pitchFamily="2" charset="77"/>
              </a:rPr>
              <a:t>artikel</a:t>
            </a:r>
            <a:r>
              <a:rPr lang="en-ID" dirty="0">
                <a:solidFill>
                  <a:srgbClr val="222222"/>
                </a:solidFill>
                <a:latin typeface="Lora" pitchFamily="2" charset="77"/>
              </a:rPr>
              <a:t>/dugaan-malapraktik-operasi-pembersihan-infeksi-jari-malah-amputasi-kaki</a:t>
            </a:r>
            <a:endParaRPr lang="en-ID" b="1" i="0" u="none" strike="noStrike" dirty="0">
              <a:solidFill>
                <a:srgbClr val="FF0000"/>
              </a:solidFill>
              <a:effectLst/>
              <a:latin typeface="Lora" pitchFamily="2" charset="77"/>
            </a:endParaRPr>
          </a:p>
          <a:p>
            <a:endParaRPr lang="en-US" dirty="0"/>
          </a:p>
        </p:txBody>
      </p:sp>
      <p:pic>
        <p:nvPicPr>
          <p:cNvPr id="4" name="Picture 3" descr="A red and white background&#10;&#10;AI-generated content may be incorrect.">
            <a:extLst>
              <a:ext uri="{FF2B5EF4-FFF2-40B4-BE49-F238E27FC236}">
                <a16:creationId xmlns:a16="http://schemas.microsoft.com/office/drawing/2014/main" id="{FF493F27-190C-B008-16B7-D1569F72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62"/>
          <a:stretch>
            <a:fillRect/>
          </a:stretch>
        </p:blipFill>
        <p:spPr>
          <a:xfrm>
            <a:off x="7620000" y="6209944"/>
            <a:ext cx="4572000" cy="648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82E47-ABF7-995D-221E-01C03D99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4082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12A7-F8DE-5567-67E6-8C589955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err="1">
                <a:latin typeface="Cambria" panose="02040503050406030204" pitchFamily="18" charset="0"/>
              </a:rPr>
              <a:t>Tahap</a:t>
            </a:r>
            <a:r>
              <a:rPr lang="en-US" sz="8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1E700-BC9C-407E-FF68-7218CA3EE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6600" b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</a:t>
            </a:r>
            <a:r>
              <a:rPr lang="en-US" sz="6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6600" b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6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endParaRPr lang="en-ID" sz="66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6600" b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Menilai</a:t>
            </a:r>
            <a:r>
              <a:rPr lang="en-US" sz="6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6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i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</a:t>
            </a:r>
            <a:r>
              <a:rPr lang="en-US" sz="6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bereaksi</a:t>
            </a:r>
            <a:endParaRPr lang="en-US" sz="8800" dirty="0">
              <a:latin typeface="Cambria" panose="02040503050406030204" pitchFamily="18" charset="0"/>
            </a:endParaRPr>
          </a:p>
        </p:txBody>
      </p:sp>
      <p:pic>
        <p:nvPicPr>
          <p:cNvPr id="4" name="Picture 3" descr="A red and white background&#10;&#10;AI-generated content may be incorrect.">
            <a:extLst>
              <a:ext uri="{FF2B5EF4-FFF2-40B4-BE49-F238E27FC236}">
                <a16:creationId xmlns:a16="http://schemas.microsoft.com/office/drawing/2014/main" id="{C5730D81-1AEA-C8ED-DBF5-1D384827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62"/>
          <a:stretch>
            <a:fillRect/>
          </a:stretch>
        </p:blipFill>
        <p:spPr>
          <a:xfrm>
            <a:off x="7620000" y="6209944"/>
            <a:ext cx="4572000" cy="648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C197D-7B2F-2C9D-DF18-067FAA44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408229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6E5F-BFD9-8FF0-DF7B-E78E3D7A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13AC-4A47-07B9-6CF8-A41299A1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825625"/>
            <a:ext cx="6615953" cy="466725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ID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closely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kelola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dekat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Terlibat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sepenuhnya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paling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tertarik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paling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terbesar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relasi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D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satisfied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(jaga </a:t>
            </a:r>
            <a:r>
              <a:rPr lang="en-ID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puas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tertarik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sebaiknya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membanjiri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pembaruan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rutin.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D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informed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terinformasi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para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terinformasi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berbicara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teratur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program, dan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peringatan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D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(</a:t>
            </a:r>
            <a:r>
              <a:rPr lang="en-ID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pantau</a:t>
            </a:r>
            <a:r>
              <a:rPr lang="en-ID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manapun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paling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tertarik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paling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42F78-584C-20BC-EDE6-9AA239C1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65" y="1825625"/>
            <a:ext cx="5029835" cy="2627630"/>
          </a:xfrm>
          <a:prstGeom prst="rect">
            <a:avLst/>
          </a:prstGeom>
        </p:spPr>
      </p:pic>
      <p:pic>
        <p:nvPicPr>
          <p:cNvPr id="4" name="Picture 3" descr="A red and white background&#10;&#10;AI-generated content may be incorrect.">
            <a:extLst>
              <a:ext uri="{FF2B5EF4-FFF2-40B4-BE49-F238E27FC236}">
                <a16:creationId xmlns:a16="http://schemas.microsoft.com/office/drawing/2014/main" id="{15502E97-22BE-67D0-8738-BE6F76D15F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62"/>
          <a:stretch>
            <a:fillRect/>
          </a:stretch>
        </p:blipFill>
        <p:spPr>
          <a:xfrm>
            <a:off x="7620000" y="6209944"/>
            <a:ext cx="4572000" cy="648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CF2F4-9385-7E92-1C16-968802E9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1408229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4CC2-9A63-D634-FAEA-2EED50A20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23E05-544D-53DB-646C-6F8B2A0CA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red square with a black border&#10;&#10;AI-generated content may be incorrect.">
            <a:extLst>
              <a:ext uri="{FF2B5EF4-FFF2-40B4-BE49-F238E27FC236}">
                <a16:creationId xmlns:a16="http://schemas.microsoft.com/office/drawing/2014/main" id="{83B8D032-F278-37B1-D483-F2F649D1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6210300"/>
            <a:ext cx="45720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D57F0-B391-F602-C5EE-00A0032827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138" b="6057"/>
          <a:stretch>
            <a:fillRect/>
          </a:stretch>
        </p:blipFill>
        <p:spPr>
          <a:xfrm>
            <a:off x="0" y="0"/>
            <a:ext cx="5155442" cy="768350"/>
          </a:xfrm>
          <a:prstGeom prst="rect">
            <a:avLst/>
          </a:prstGeom>
        </p:spPr>
      </p:pic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7CA65FD-A37A-3BB8-EA46-87008272E3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522" b="30206"/>
          <a:stretch>
            <a:fillRect/>
          </a:stretch>
        </p:blipFill>
        <p:spPr>
          <a:xfrm>
            <a:off x="8482048" y="54754"/>
            <a:ext cx="3709952" cy="10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360</Words>
  <Application>Microsoft Macintosh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Lora</vt:lpstr>
      <vt:lpstr>Office Theme</vt:lpstr>
      <vt:lpstr>Analisis Stakeholders</vt:lpstr>
      <vt:lpstr>PowerPoint Presentation</vt:lpstr>
      <vt:lpstr>PowerPoint Presentation</vt:lpstr>
      <vt:lpstr>PowerPoint Presentation</vt:lpstr>
      <vt:lpstr>Pengertian</vt:lpstr>
      <vt:lpstr>Perhatikan berita ini. Siapa stakeholders-nya?</vt:lpstr>
      <vt:lpstr>Tahap </vt:lpstr>
      <vt:lpstr>Matriks Stakeholders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erwan sudiwijaya</dc:creator>
  <cp:lastModifiedBy>Microsoft Office User</cp:lastModifiedBy>
  <cp:revision>3</cp:revision>
  <dcterms:created xsi:type="dcterms:W3CDTF">2025-06-14T09:32:21Z</dcterms:created>
  <dcterms:modified xsi:type="dcterms:W3CDTF">2025-06-14T10:15:13Z</dcterms:modified>
</cp:coreProperties>
</file>