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5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61"/>
    <p:restoredTop sz="94664"/>
  </p:normalViewPr>
  <p:slideViewPr>
    <p:cSldViewPr snapToGrid="0">
      <p:cViewPr varScale="1">
        <p:scale>
          <a:sx n="94" d="100"/>
          <a:sy n="94" d="100"/>
        </p:scale>
        <p:origin x="4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ED179-02D7-4B98-66B7-BFE580374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0F3AAE-DAC9-F1E8-377F-7C5B8AD1B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6A34F-1352-3BE4-4747-3942ABAF2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3EFBE-AF3C-2D39-48AC-EE22DD8A3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0DB0F-225E-5BC1-326F-BC85CB370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73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29496-433C-4B87-C8A0-2FB1758B1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A3B648-B24A-B073-046B-C968FC525F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6FA58-0B8F-A33A-C47F-B6B2E6499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E11BC-805B-0095-D8F2-86F17DF92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FD240-DE5C-43F1-B10A-6D5C78563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92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D55D53-E033-B69C-CBC0-CE0E1D4A30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2CB68B-706B-DC09-D96B-E2CC3B92EC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41C541-A9D1-C057-C1E8-90FB27BCB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C4DF6-6EE8-C1AD-07EB-53EA50707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13F95-8722-F9C1-2339-C32458612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9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0F9B0-6961-45A6-DE70-451E2DF4A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DBA53-9D8B-DFA4-2BA0-749367FE9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C35F8-6AE9-34A7-08C4-8B17415B1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19033-218D-648E-34E0-4FF842EF1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EBFBF-0B14-6414-DF24-D24BEB9D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7D4E-693F-C304-4304-1487D61E5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1791D-16B3-FD07-0066-279E0E29F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AEA3E-4FE3-4E57-098A-00D706EFF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71360-86BB-1AC0-BFD0-05A79BBB3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EDA36-4B0C-8BF6-2592-952A34A6D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9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A0A3F-6B1B-275E-151F-EAD145FD5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CBFFF-C72E-57DD-FD21-EA23CB0CBA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C7F936-06AB-DF0C-383D-E73DAF3B9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74647-39A0-A5C6-9BA2-059033290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05C07-3040-0B75-9418-B34711EEB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96100-6C27-E2F7-61E7-DDCE370A3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1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DFB13-2269-3B10-0A32-05677BA0F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0490DD-BD0C-16B9-7085-A77B44D8C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7962F4-FF44-AD1C-B418-91A661CDC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CEBF2F-42F1-8F73-674F-5EAD90CC9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69EA4E-1CBD-68B5-0133-F797B762B7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343E15-CAE7-3AD4-DA6B-EC070AB6F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8FCA4F-C7B9-7166-A0FC-E819380A2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630F64-58FB-DFBC-54E3-2F486E19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589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EE994-DC39-D972-7982-92469A332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5440CA-138F-E19D-7611-5C5956449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1C017-281D-681F-6FC0-9AB806406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89514-0FC4-43C4-EC5C-A009B9D62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0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60B453-7E92-E540-2F56-DBE27A770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B191AF-1F86-2BBE-331B-CBDB2FBE7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4A14B8-C27B-AEF3-08E8-DC0B0D2AA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02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E2162-5234-D369-963C-97A537F6C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75D50-01CE-37E3-3AC5-B5ABB33C8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39FD8-BA20-C210-F1EE-9BFF435733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1DAC7-2EAF-607E-A2E7-2287F122A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5508A-2043-71FD-1745-6702A878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47FFA9-3AD7-15A4-DEBD-72F41FE2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99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C3C03-0EBF-EC25-4ED5-4616D6B93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76A0CB-83CD-DBE3-4FA0-476D29CC10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6BF0C1-B4A9-141C-F1CC-E94D89F9F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972B9-94F6-3225-3663-A3FFA9F2D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DD776-84B1-ED99-E1CE-8894E56FA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57CEB2-AA46-FA60-BF41-1C62CBD5B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1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65481E-5032-D2E8-4DFC-1C40EF36F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6D8D3-AE0A-0119-8978-3B81FAA98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194E2-101C-A283-F95D-C8034114B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42A6A2-D624-2B44-8BE7-70C792DC7214}" type="datetimeFigureOut">
              <a:rPr lang="en-US" smtClean="0"/>
              <a:t>6/28/25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86D61-E5BD-0BA0-42B3-8098D46B13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A60620-7958-7CF0-9EAE-6FB8AAAD76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CC71D0-5BF8-9546-B3BD-B4561FAF3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0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33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387B5-0FF9-2803-C347-D7A910152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Strategi </a:t>
            </a:r>
            <a:r>
              <a:rPr lang="en-US" sz="6000" b="1" dirty="0" err="1"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Membangun</a:t>
            </a:r>
            <a:r>
              <a:rPr lang="en-US" sz="6000" b="1" dirty="0"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Reputasi</a:t>
            </a:r>
            <a:r>
              <a:rPr lang="en-US" sz="6000" b="1" dirty="0"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Positif</a:t>
            </a:r>
            <a:r>
              <a:rPr lang="en-US" sz="6000" b="1" dirty="0"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di </a:t>
            </a:r>
            <a:r>
              <a:rPr lang="en-US" sz="6000" b="1" dirty="0" err="1"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Sosial</a:t>
            </a:r>
            <a:r>
              <a:rPr lang="en-US" sz="6000" b="1" dirty="0">
                <a:solidFill>
                  <a:schemeClr val="bg1">
                    <a:lumMod val="8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Media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7696A-B77C-D9F5-3731-7E34E22659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Aswad Ishak, M. </a:t>
            </a:r>
            <a:r>
              <a:rPr lang="en-US" dirty="0" err="1"/>
              <a:t>Najih</a:t>
            </a:r>
            <a:r>
              <a:rPr lang="en-US" dirty="0"/>
              <a:t> </a:t>
            </a:r>
            <a:r>
              <a:rPr lang="en-US" dirty="0" err="1"/>
              <a:t>Farihanto</a:t>
            </a:r>
            <a:endParaRPr lang="en-US" dirty="0"/>
          </a:p>
          <a:p>
            <a:endParaRPr lang="en-US" dirty="0"/>
          </a:p>
        </p:txBody>
      </p:sp>
      <p:pic>
        <p:nvPicPr>
          <p:cNvPr id="7" name="Picture 6" descr="A red square with a black border&#10;&#10;AI-generated content may be incorrect.">
            <a:extLst>
              <a:ext uri="{FF2B5EF4-FFF2-40B4-BE49-F238E27FC236}">
                <a16:creationId xmlns:a16="http://schemas.microsoft.com/office/drawing/2014/main" id="{5538547C-833E-8485-B473-97CCB6569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6210300"/>
            <a:ext cx="4572000" cy="6477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1254706-AB71-4300-38FE-6B6BC7FFE0E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62138" b="6057"/>
          <a:stretch>
            <a:fillRect/>
          </a:stretch>
        </p:blipFill>
        <p:spPr>
          <a:xfrm>
            <a:off x="0" y="0"/>
            <a:ext cx="5155442" cy="768350"/>
          </a:xfrm>
          <a:prstGeom prst="rect">
            <a:avLst/>
          </a:prstGeom>
        </p:spPr>
      </p:pic>
      <p:pic>
        <p:nvPicPr>
          <p:cNvPr id="10" name="Picture 9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6DD228AA-6122-7930-7BF9-C53B9B1414C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1522" b="30206"/>
          <a:stretch>
            <a:fillRect/>
          </a:stretch>
        </p:blipFill>
        <p:spPr>
          <a:xfrm>
            <a:off x="7570034" y="144235"/>
            <a:ext cx="4609838" cy="1248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408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6C33EC0-9826-A560-8A5E-A8423992D1ED}"/>
              </a:ext>
            </a:extLst>
          </p:cNvPr>
          <p:cNvSpPr txBox="1"/>
          <p:nvPr/>
        </p:nvSpPr>
        <p:spPr>
          <a:xfrm>
            <a:off x="1393372" y="627521"/>
            <a:ext cx="99774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3600" b="1" kern="0" dirty="0" err="1"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en-ID" sz="36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dentifikasi</a:t>
            </a:r>
            <a:r>
              <a:rPr lang="en-ID" sz="3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media relations yang </a:t>
            </a:r>
            <a:r>
              <a:rPr lang="en-ID" sz="36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pernah</a:t>
            </a:r>
            <a:r>
              <a:rPr lang="en-ID" sz="3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6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dilakukan</a:t>
            </a:r>
            <a:r>
              <a:rPr lang="en-ID" sz="3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en-ID" sz="36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organisasi</a:t>
            </a:r>
            <a:r>
              <a:rPr lang="en-ID" sz="3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Anda</a:t>
            </a:r>
            <a:r>
              <a:rPr lang="en-ID" sz="3600" b="1" dirty="0">
                <a:effectLst/>
              </a:rPr>
              <a:t> </a:t>
            </a:r>
            <a:endParaRPr lang="en-US" sz="3600" b="1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BBFF1430-FF3D-4C89-D11A-F1A9341778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9120895"/>
              </p:ext>
            </p:extLst>
          </p:nvPr>
        </p:nvGraphicFramePr>
        <p:xfrm>
          <a:off x="961345" y="2076196"/>
          <a:ext cx="9806740" cy="39424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9452">
                  <a:extLst>
                    <a:ext uri="{9D8B030D-6E8A-4147-A177-3AD203B41FA5}">
                      <a16:colId xmlns:a16="http://schemas.microsoft.com/office/drawing/2014/main" val="2378758401"/>
                    </a:ext>
                  </a:extLst>
                </a:gridCol>
                <a:gridCol w="3079618">
                  <a:extLst>
                    <a:ext uri="{9D8B030D-6E8A-4147-A177-3AD203B41FA5}">
                      <a16:colId xmlns:a16="http://schemas.microsoft.com/office/drawing/2014/main" val="2040265802"/>
                    </a:ext>
                  </a:extLst>
                </a:gridCol>
                <a:gridCol w="3146725">
                  <a:extLst>
                    <a:ext uri="{9D8B030D-6E8A-4147-A177-3AD203B41FA5}">
                      <a16:colId xmlns:a16="http://schemas.microsoft.com/office/drawing/2014/main" val="583699491"/>
                    </a:ext>
                  </a:extLst>
                </a:gridCol>
                <a:gridCol w="2990945">
                  <a:extLst>
                    <a:ext uri="{9D8B030D-6E8A-4147-A177-3AD203B41FA5}">
                      <a16:colId xmlns:a16="http://schemas.microsoft.com/office/drawing/2014/main" val="2523591915"/>
                    </a:ext>
                  </a:extLst>
                </a:gridCol>
              </a:tblGrid>
              <a:tr h="1314156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No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 err="1">
                          <a:effectLst/>
                        </a:rPr>
                        <a:t>Bentuk</a:t>
                      </a:r>
                      <a:r>
                        <a:rPr lang="en-ID" sz="1200" kern="100" dirty="0">
                          <a:effectLst/>
                        </a:rPr>
                        <a:t> Media Relations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 err="1">
                          <a:effectLst/>
                        </a:rPr>
                        <a:t>Tujuan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Hasil Yang Diperoleh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4774678"/>
                  </a:ext>
                </a:extLst>
              </a:tr>
              <a:tr h="1314156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1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92596580"/>
                  </a:ext>
                </a:extLst>
              </a:tr>
              <a:tr h="1314156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2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</a:rPr>
                        <a:t> 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</a:rPr>
                        <a:t> 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3822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704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E5729B-2638-0871-4613-6A08A905940B}"/>
              </a:ext>
            </a:extLst>
          </p:cNvPr>
          <p:cNvSpPr txBox="1"/>
          <p:nvPr/>
        </p:nvSpPr>
        <p:spPr>
          <a:xfrm>
            <a:off x="4569726" y="343734"/>
            <a:ext cx="68385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 b="1" kern="0" dirty="0">
                <a:latin typeface="Calibri" panose="020F0502020204030204" pitchFamily="34" charset="0"/>
                <a:ea typeface="Times New Roman" panose="02020603050405020304" pitchFamily="18" charset="0"/>
              </a:rPr>
              <a:t>M</a:t>
            </a:r>
            <a:r>
              <a:rPr lang="en-ID" sz="3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edia yang </a:t>
            </a:r>
            <a:r>
              <a:rPr lang="en-ID" sz="36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organisasi</a:t>
            </a:r>
            <a:r>
              <a:rPr lang="en-ID" sz="3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Anda </a:t>
            </a:r>
            <a:r>
              <a:rPr lang="en-ID" sz="36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miliki</a:t>
            </a:r>
            <a:endParaRPr lang="en-US" sz="3600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80D40CB-36C1-B560-C5A6-5ED850B493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8860726"/>
              </p:ext>
            </p:extLst>
          </p:nvPr>
        </p:nvGraphicFramePr>
        <p:xfrm>
          <a:off x="1196974" y="2194265"/>
          <a:ext cx="9746796" cy="3553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9929">
                  <a:extLst>
                    <a:ext uri="{9D8B030D-6E8A-4147-A177-3AD203B41FA5}">
                      <a16:colId xmlns:a16="http://schemas.microsoft.com/office/drawing/2014/main" val="621508742"/>
                    </a:ext>
                  </a:extLst>
                </a:gridCol>
                <a:gridCol w="1996754">
                  <a:extLst>
                    <a:ext uri="{9D8B030D-6E8A-4147-A177-3AD203B41FA5}">
                      <a16:colId xmlns:a16="http://schemas.microsoft.com/office/drawing/2014/main" val="2549520630"/>
                    </a:ext>
                  </a:extLst>
                </a:gridCol>
                <a:gridCol w="2119086">
                  <a:extLst>
                    <a:ext uri="{9D8B030D-6E8A-4147-A177-3AD203B41FA5}">
                      <a16:colId xmlns:a16="http://schemas.microsoft.com/office/drawing/2014/main" val="2190709087"/>
                    </a:ext>
                  </a:extLst>
                </a:gridCol>
                <a:gridCol w="2651668">
                  <a:extLst>
                    <a:ext uri="{9D8B030D-6E8A-4147-A177-3AD203B41FA5}">
                      <a16:colId xmlns:a16="http://schemas.microsoft.com/office/drawing/2014/main" val="815508536"/>
                    </a:ext>
                  </a:extLst>
                </a:gridCol>
                <a:gridCol w="1949359">
                  <a:extLst>
                    <a:ext uri="{9D8B030D-6E8A-4147-A177-3AD203B41FA5}">
                      <a16:colId xmlns:a16="http://schemas.microsoft.com/office/drawing/2014/main" val="1598494339"/>
                    </a:ext>
                  </a:extLst>
                </a:gridCol>
              </a:tblGrid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 err="1">
                          <a:effectLst/>
                        </a:rPr>
                        <a:t>Nomer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</a:rPr>
                        <a:t>Nama Media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Platform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Jenis Media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Followers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4428681"/>
                  </a:ext>
                </a:extLst>
              </a:tr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Owned/Earned/Paid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8354734"/>
                  </a:ext>
                </a:extLst>
              </a:tr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2538169"/>
                  </a:ext>
                </a:extLst>
              </a:tr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0552204"/>
                  </a:ext>
                </a:extLst>
              </a:tr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</a:rPr>
                        <a:t> 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7598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106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2F34FF3F-ED52-D1E1-CE05-A37359409F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6070735"/>
              </p:ext>
            </p:extLst>
          </p:nvPr>
        </p:nvGraphicFramePr>
        <p:xfrm>
          <a:off x="838200" y="2032003"/>
          <a:ext cx="10515600" cy="4020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9514">
                  <a:extLst>
                    <a:ext uri="{9D8B030D-6E8A-4147-A177-3AD203B41FA5}">
                      <a16:colId xmlns:a16="http://schemas.microsoft.com/office/drawing/2014/main" val="226624754"/>
                    </a:ext>
                  </a:extLst>
                </a:gridCol>
                <a:gridCol w="4223657">
                  <a:extLst>
                    <a:ext uri="{9D8B030D-6E8A-4147-A177-3AD203B41FA5}">
                      <a16:colId xmlns:a16="http://schemas.microsoft.com/office/drawing/2014/main" val="3294676750"/>
                    </a:ext>
                  </a:extLst>
                </a:gridCol>
                <a:gridCol w="4372429">
                  <a:extLst>
                    <a:ext uri="{9D8B030D-6E8A-4147-A177-3AD203B41FA5}">
                      <a16:colId xmlns:a16="http://schemas.microsoft.com/office/drawing/2014/main" val="88687498"/>
                    </a:ext>
                  </a:extLst>
                </a:gridCol>
              </a:tblGrid>
              <a:tr h="466267">
                <a:tc>
                  <a:txBody>
                    <a:bodyPr/>
                    <a:lstStyle/>
                    <a:p>
                      <a:pPr algn="just"/>
                      <a:r>
                        <a:rPr lang="en-ID" sz="1800" kern="100" dirty="0" err="1">
                          <a:effectLst/>
                        </a:rPr>
                        <a:t>Tahap</a:t>
                      </a:r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kern="100" dirty="0" err="1">
                          <a:effectLst/>
                        </a:rPr>
                        <a:t>Tujuan</a:t>
                      </a:r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800" kern="100" dirty="0" err="1">
                          <a:effectLst/>
                        </a:rPr>
                        <a:t>Jenis</a:t>
                      </a:r>
                      <a:r>
                        <a:rPr lang="en-ID" sz="1800" kern="100" dirty="0">
                          <a:effectLst/>
                        </a:rPr>
                        <a:t> </a:t>
                      </a:r>
                      <a:r>
                        <a:rPr lang="en-ID" sz="1800" kern="100" dirty="0" err="1">
                          <a:effectLst/>
                        </a:rPr>
                        <a:t>Konten</a:t>
                      </a:r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29774687"/>
                  </a:ext>
                </a:extLst>
              </a:tr>
              <a:tr h="888547">
                <a:tc>
                  <a:txBody>
                    <a:bodyPr/>
                    <a:lstStyle/>
                    <a:p>
                      <a:pPr algn="just"/>
                      <a:r>
                        <a:rPr lang="en-ID" sz="1800" kern="10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ID" sz="1800" kern="100">
                          <a:effectLst/>
                        </a:rPr>
                        <a:t>Awareness</a:t>
                      </a:r>
                      <a:endParaRPr lang="en-ID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90131454"/>
                  </a:ext>
                </a:extLst>
              </a:tr>
              <a:tr h="888547">
                <a:tc>
                  <a:txBody>
                    <a:bodyPr/>
                    <a:lstStyle/>
                    <a:p>
                      <a:pPr algn="just"/>
                      <a:r>
                        <a:rPr lang="en-ID" sz="1800" kern="100" dirty="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ID" sz="1800" kern="100" dirty="0">
                          <a:effectLst/>
                        </a:rPr>
                        <a:t>Consideration</a:t>
                      </a:r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27842129"/>
                  </a:ext>
                </a:extLst>
              </a:tr>
              <a:tr h="888547">
                <a:tc>
                  <a:txBody>
                    <a:bodyPr/>
                    <a:lstStyle/>
                    <a:p>
                      <a:pPr algn="just"/>
                      <a:r>
                        <a:rPr lang="en-ID" sz="1800" kern="10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ID" sz="1800" kern="100">
                          <a:effectLst/>
                        </a:rPr>
                        <a:t>Conversion</a:t>
                      </a:r>
                      <a:endParaRPr lang="en-ID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62861994"/>
                  </a:ext>
                </a:extLst>
              </a:tr>
              <a:tr h="888547">
                <a:tc>
                  <a:txBody>
                    <a:bodyPr/>
                    <a:lstStyle/>
                    <a:p>
                      <a:pPr algn="just"/>
                      <a:r>
                        <a:rPr lang="en-ID" sz="1800" kern="10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ID" sz="1800" kern="100">
                          <a:effectLst/>
                        </a:rPr>
                        <a:t>Loyalty</a:t>
                      </a:r>
                      <a:endParaRPr lang="en-ID" sz="18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endParaRPr lang="en-ID" sz="18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2766165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60CAC48-AC91-77AB-04DA-10235BDCDD99}"/>
              </a:ext>
            </a:extLst>
          </p:cNvPr>
          <p:cNvSpPr txBox="1"/>
          <p:nvPr/>
        </p:nvSpPr>
        <p:spPr>
          <a:xfrm>
            <a:off x="4569726" y="660287"/>
            <a:ext cx="61005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err="1"/>
              <a:t>Buat</a:t>
            </a:r>
            <a:r>
              <a:rPr lang="en-US" sz="3600" b="1" dirty="0"/>
              <a:t> Content Mapping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06515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F96EFF-F3A4-2F00-640C-2BAEA968C5C5}"/>
              </a:ext>
            </a:extLst>
          </p:cNvPr>
          <p:cNvSpPr txBox="1"/>
          <p:nvPr/>
        </p:nvSpPr>
        <p:spPr>
          <a:xfrm>
            <a:off x="4569726" y="660287"/>
            <a:ext cx="61005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“Story Telling” Mapping</a:t>
            </a:r>
            <a:endParaRPr lang="en-US" sz="3600" dirty="0"/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03D76512-C910-D549-B18A-DAD1AFE806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4060054"/>
              </p:ext>
            </p:extLst>
          </p:nvPr>
        </p:nvGraphicFramePr>
        <p:xfrm>
          <a:off x="1196974" y="2194265"/>
          <a:ext cx="9746796" cy="3553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9929">
                  <a:extLst>
                    <a:ext uri="{9D8B030D-6E8A-4147-A177-3AD203B41FA5}">
                      <a16:colId xmlns:a16="http://schemas.microsoft.com/office/drawing/2014/main" val="621508742"/>
                    </a:ext>
                  </a:extLst>
                </a:gridCol>
                <a:gridCol w="1996754">
                  <a:extLst>
                    <a:ext uri="{9D8B030D-6E8A-4147-A177-3AD203B41FA5}">
                      <a16:colId xmlns:a16="http://schemas.microsoft.com/office/drawing/2014/main" val="2549520630"/>
                    </a:ext>
                  </a:extLst>
                </a:gridCol>
                <a:gridCol w="2119086">
                  <a:extLst>
                    <a:ext uri="{9D8B030D-6E8A-4147-A177-3AD203B41FA5}">
                      <a16:colId xmlns:a16="http://schemas.microsoft.com/office/drawing/2014/main" val="2190709087"/>
                    </a:ext>
                  </a:extLst>
                </a:gridCol>
                <a:gridCol w="2651668">
                  <a:extLst>
                    <a:ext uri="{9D8B030D-6E8A-4147-A177-3AD203B41FA5}">
                      <a16:colId xmlns:a16="http://schemas.microsoft.com/office/drawing/2014/main" val="815508536"/>
                    </a:ext>
                  </a:extLst>
                </a:gridCol>
                <a:gridCol w="1949359">
                  <a:extLst>
                    <a:ext uri="{9D8B030D-6E8A-4147-A177-3AD203B41FA5}">
                      <a16:colId xmlns:a16="http://schemas.microsoft.com/office/drawing/2014/main" val="1598494339"/>
                    </a:ext>
                  </a:extLst>
                </a:gridCol>
              </a:tblGrid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 err="1">
                          <a:effectLst/>
                        </a:rPr>
                        <a:t>Nomer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Story Telling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 err="1">
                          <a:effectLst/>
                        </a:rPr>
                        <a:t>Audiens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Platform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Indikator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4428681"/>
                  </a:ext>
                </a:extLst>
              </a:tr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8354734"/>
                  </a:ext>
                </a:extLst>
              </a:tr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2538169"/>
                  </a:ext>
                </a:extLst>
              </a:tr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0552204"/>
                  </a:ext>
                </a:extLst>
              </a:tr>
              <a:tr h="71067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</a:rPr>
                        <a:t> 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97598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66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33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E4CC2-9A63-D634-FAEA-2EED50A20C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423E05-544D-53DB-646C-6F8B2A0CA7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A red square with a black border&#10;&#10;AI-generated content may be incorrect.">
            <a:extLst>
              <a:ext uri="{FF2B5EF4-FFF2-40B4-BE49-F238E27FC236}">
                <a16:creationId xmlns:a16="http://schemas.microsoft.com/office/drawing/2014/main" id="{83B8D032-F278-37B1-D483-F2F649D12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6210300"/>
            <a:ext cx="4572000" cy="6477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7D57F0-B391-F602-C5EE-00A0032827D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62138" b="6057"/>
          <a:stretch>
            <a:fillRect/>
          </a:stretch>
        </p:blipFill>
        <p:spPr>
          <a:xfrm>
            <a:off x="0" y="0"/>
            <a:ext cx="5155442" cy="768350"/>
          </a:xfrm>
          <a:prstGeom prst="rect">
            <a:avLst/>
          </a:prstGeom>
        </p:spPr>
      </p:pic>
      <p:pic>
        <p:nvPicPr>
          <p:cNvPr id="8" name="Picture 7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D7CA65FD-A37A-3BB8-EA46-87008272E35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1522" b="30206"/>
          <a:stretch>
            <a:fillRect/>
          </a:stretch>
        </p:blipFill>
        <p:spPr>
          <a:xfrm>
            <a:off x="8482048" y="54754"/>
            <a:ext cx="3709952" cy="1004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790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361E1-CABA-F74A-233C-196695ED4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13A4DB0-6F1E-236E-1DDF-54095CF7C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A4B8EAA5-9C70-DDA6-5020-B301C4F6C2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5B24F1A-986D-CE27-BAB4-83EB9302E865}"/>
              </a:ext>
            </a:extLst>
          </p:cNvPr>
          <p:cNvSpPr txBox="1"/>
          <p:nvPr/>
        </p:nvSpPr>
        <p:spPr>
          <a:xfrm>
            <a:off x="1811741" y="2818600"/>
            <a:ext cx="82091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2800" b="1" i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Media Relations: Owned, Earned, Paid.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Storytelling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Membangun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dan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Mengembangkan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Konten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 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2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A8F1FF6-89D1-9989-D7E3-C5607E080EAF}"/>
              </a:ext>
            </a:extLst>
          </p:cNvPr>
          <p:cNvSpPr txBox="1">
            <a:spLocks/>
          </p:cNvSpPr>
          <p:nvPr/>
        </p:nvSpPr>
        <p:spPr>
          <a:xfrm>
            <a:off x="838200" y="93736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b="1">
                <a:latin typeface="Calibri" panose="020F0502020204030204" pitchFamily="34" charset="0"/>
                <a:ea typeface="Times New Roman" panose="02020603050405020304" pitchFamily="18" charset="0"/>
              </a:rPr>
              <a:t>Membangun Reputasi di Sosial 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416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1819ABB-19E4-3D64-7C22-336991CCA4E0}"/>
              </a:ext>
            </a:extLst>
          </p:cNvPr>
          <p:cNvSpPr txBox="1"/>
          <p:nvPr/>
        </p:nvSpPr>
        <p:spPr>
          <a:xfrm>
            <a:off x="917813" y="1377852"/>
            <a:ext cx="651680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Analisis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Situasi</a:t>
            </a:r>
            <a:r>
              <a:rPr lang="en-ID" sz="2800" dirty="0">
                <a:effectLst/>
              </a:rPr>
              <a:t> </a:t>
            </a:r>
          </a:p>
          <a:p>
            <a:pPr marL="514350" indent="-514350">
              <a:buAutoNum type="arabicPeriod"/>
            </a:pP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Penetapan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Tujuan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(Goals)</a:t>
            </a:r>
            <a:r>
              <a:rPr lang="en-ID" sz="2800" dirty="0">
                <a:effectLst/>
              </a:rPr>
              <a:t> </a:t>
            </a:r>
            <a:endParaRPr lang="en-ID" sz="2800" dirty="0"/>
          </a:p>
          <a:p>
            <a:pPr marL="514350" indent="-514350">
              <a:buAutoNum type="arabicPeriod"/>
            </a:pP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Identifikasi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Target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Audiens</a:t>
            </a:r>
            <a:endParaRPr lang="en-ID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Pemetaan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Konten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(Content Mapping)</a:t>
            </a:r>
            <a:r>
              <a:rPr lang="en-ID" sz="2800" dirty="0">
                <a:effectLst/>
              </a:rPr>
              <a:t> </a:t>
            </a:r>
          </a:p>
          <a:p>
            <a:pPr marL="514350" indent="-514350">
              <a:buAutoNum type="arabicPeriod"/>
            </a:pP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Pemilihan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Kanal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Distribusi</a:t>
            </a:r>
            <a:r>
              <a:rPr lang="en-ID" sz="2800" dirty="0">
                <a:effectLst/>
              </a:rPr>
              <a:t> </a:t>
            </a:r>
            <a:endParaRPr lang="en-ID" sz="2800" dirty="0"/>
          </a:p>
          <a:p>
            <a:pPr marL="514350" indent="-514350">
              <a:buAutoNum type="arabicPeriod"/>
            </a:pP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Kalender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Konten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(Content Calendar)</a:t>
            </a:r>
            <a:endParaRPr lang="en-ID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Produksi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Konten</a:t>
            </a:r>
            <a:endParaRPr lang="en-ID" sz="2800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Distribusi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dan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Promosi</a:t>
            </a:r>
            <a:r>
              <a:rPr lang="en-ID" sz="2800" dirty="0">
                <a:effectLst/>
              </a:rPr>
              <a:t> </a:t>
            </a:r>
            <a:endParaRPr lang="en-ID" sz="2800" b="1" dirty="0">
              <a:latin typeface="Calibri" panose="020F0502020204030204" pitchFamily="34" charset="0"/>
            </a:endParaRPr>
          </a:p>
          <a:p>
            <a:pPr marL="514350" indent="-514350">
              <a:buAutoNum type="arabicPeriod"/>
            </a:pP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Evaluasi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dan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Analisis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Kinerja</a:t>
            </a:r>
            <a:r>
              <a:rPr lang="en-ID" sz="2800" dirty="0">
                <a:effectLst/>
              </a:rPr>
              <a:t> </a:t>
            </a:r>
            <a:endParaRPr lang="en-ID" sz="2800" b="1" dirty="0">
              <a:latin typeface="Calibri" panose="020F0502020204030204" pitchFamily="34" charset="0"/>
            </a:endParaRPr>
          </a:p>
          <a:p>
            <a:pPr marL="514350" indent="-514350">
              <a:buAutoNum type="arabicPeriod"/>
            </a:pP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Optimasi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Konten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Berkelanjutan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612AF09-693C-A912-0084-23989EA85D92}"/>
              </a:ext>
            </a:extLst>
          </p:cNvPr>
          <p:cNvSpPr txBox="1">
            <a:spLocks/>
          </p:cNvSpPr>
          <p:nvPr/>
        </p:nvSpPr>
        <p:spPr>
          <a:xfrm>
            <a:off x="3053119" y="343734"/>
            <a:ext cx="9554569" cy="8718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D" sz="36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Membuat</a:t>
            </a:r>
            <a:r>
              <a:rPr lang="en-ID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6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Perencaanaan</a:t>
            </a:r>
            <a:r>
              <a:rPr lang="en-ID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6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Konten</a:t>
            </a:r>
            <a:r>
              <a:rPr lang="en-ID" sz="36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600" b="1" dirty="0" err="1">
                <a:latin typeface="Calibri" panose="020F0502020204030204" pitchFamily="34" charset="0"/>
                <a:ea typeface="Times New Roman" panose="02020603050405020304" pitchFamily="18" charset="0"/>
              </a:rPr>
              <a:t>Strategis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0142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graphicFrame>
        <p:nvGraphicFramePr>
          <p:cNvPr id="2" name="Content Placeholder 3">
            <a:extLst>
              <a:ext uri="{FF2B5EF4-FFF2-40B4-BE49-F238E27FC236}">
                <a16:creationId xmlns:a16="http://schemas.microsoft.com/office/drawing/2014/main" id="{BE4535EF-B4C3-D53E-565E-69C0E95B18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6846871"/>
              </p:ext>
            </p:extLst>
          </p:nvPr>
        </p:nvGraphicFramePr>
        <p:xfrm>
          <a:off x="838200" y="2032003"/>
          <a:ext cx="10515600" cy="4020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19514">
                  <a:extLst>
                    <a:ext uri="{9D8B030D-6E8A-4147-A177-3AD203B41FA5}">
                      <a16:colId xmlns:a16="http://schemas.microsoft.com/office/drawing/2014/main" val="226624754"/>
                    </a:ext>
                  </a:extLst>
                </a:gridCol>
                <a:gridCol w="4223657">
                  <a:extLst>
                    <a:ext uri="{9D8B030D-6E8A-4147-A177-3AD203B41FA5}">
                      <a16:colId xmlns:a16="http://schemas.microsoft.com/office/drawing/2014/main" val="3294676750"/>
                    </a:ext>
                  </a:extLst>
                </a:gridCol>
                <a:gridCol w="4372429">
                  <a:extLst>
                    <a:ext uri="{9D8B030D-6E8A-4147-A177-3AD203B41FA5}">
                      <a16:colId xmlns:a16="http://schemas.microsoft.com/office/drawing/2014/main" val="88687498"/>
                    </a:ext>
                  </a:extLst>
                </a:gridCol>
              </a:tblGrid>
              <a:tr h="466267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Tahap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 err="1">
                          <a:effectLst/>
                        </a:rPr>
                        <a:t>Tujuan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Jenis Konten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29774687"/>
                  </a:ext>
                </a:extLst>
              </a:tr>
              <a:tr h="888547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ID" sz="1200" kern="100">
                          <a:effectLst/>
                        </a:rPr>
                        <a:t>Awareness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Menarik perhatian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Video singkat, poster, meme, reels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90131454"/>
                  </a:ext>
                </a:extLst>
              </a:tr>
              <a:tr h="888547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ID" sz="1200" kern="100">
                          <a:effectLst/>
                        </a:rPr>
                        <a:t>Consideration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Edukasi &amp; nilai tambah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Artikel, testimoni, infografik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27842129"/>
                  </a:ext>
                </a:extLst>
              </a:tr>
              <a:tr h="888547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ID" sz="1200" kern="100">
                          <a:effectLst/>
                        </a:rPr>
                        <a:t>Conversion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Ajakan bertindak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</a:rPr>
                        <a:t>Promo, </a:t>
                      </a:r>
                      <a:r>
                        <a:rPr lang="en-ID" sz="1200" kern="100" dirty="0" err="1">
                          <a:effectLst/>
                        </a:rPr>
                        <a:t>diskon</a:t>
                      </a:r>
                      <a:r>
                        <a:rPr lang="en-ID" sz="1200" kern="100" dirty="0">
                          <a:effectLst/>
                        </a:rPr>
                        <a:t>, CTA </a:t>
                      </a:r>
                      <a:r>
                        <a:rPr lang="en-ID" sz="1200" kern="100" dirty="0" err="1">
                          <a:effectLst/>
                        </a:rPr>
                        <a:t>kuat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62861994"/>
                  </a:ext>
                </a:extLst>
              </a:tr>
              <a:tr h="888547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ID" sz="1200" kern="100">
                          <a:effectLst/>
                        </a:rPr>
                        <a:t>Loyalty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Menjaga hubungan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</a:rPr>
                        <a:t>UGC, behind the scenes, </a:t>
                      </a:r>
                      <a:r>
                        <a:rPr lang="en-ID" sz="1200" kern="100" dirty="0" err="1">
                          <a:effectLst/>
                        </a:rPr>
                        <a:t>konten</a:t>
                      </a:r>
                      <a:r>
                        <a:rPr lang="en-ID" sz="1200" kern="100" dirty="0">
                          <a:effectLst/>
                        </a:rPr>
                        <a:t> </a:t>
                      </a:r>
                      <a:r>
                        <a:rPr lang="en-ID" sz="1200" kern="100" dirty="0" err="1">
                          <a:effectLst/>
                        </a:rPr>
                        <a:t>eksklusif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2766165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D3510D9-05F8-27DE-E938-6D84A69816FB}"/>
              </a:ext>
            </a:extLst>
          </p:cNvPr>
          <p:cNvSpPr txBox="1"/>
          <p:nvPr/>
        </p:nvSpPr>
        <p:spPr>
          <a:xfrm>
            <a:off x="4572000" y="343734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6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Pemetaan</a:t>
            </a:r>
            <a:r>
              <a:rPr lang="en-ID" sz="3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6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Konten</a:t>
            </a:r>
            <a:endParaRPr lang="en-ID" sz="3600" b="1" kern="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en-ID" sz="36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(Content Mapping)</a:t>
            </a:r>
            <a:r>
              <a:rPr lang="en-ID" sz="3600" dirty="0">
                <a:effectLst/>
              </a:rPr>
              <a:t>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11502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478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CD3D80-EBE9-FBED-DBAB-AC9B995E49D3}"/>
              </a:ext>
            </a:extLst>
          </p:cNvPr>
          <p:cNvSpPr txBox="1">
            <a:spLocks/>
          </p:cNvSpPr>
          <p:nvPr/>
        </p:nvSpPr>
        <p:spPr>
          <a:xfrm>
            <a:off x="3322093" y="242296"/>
            <a:ext cx="9179257" cy="648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kern="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Konten</a:t>
            </a:r>
            <a:r>
              <a:rPr lang="en-US" sz="3200" b="1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story telling </a:t>
            </a:r>
            <a:r>
              <a:rPr lang="en-US" sz="3200" b="1" kern="0" dirty="0" err="1">
                <a:latin typeface="Calibri" panose="020F0502020204030204" pitchFamily="34" charset="0"/>
                <a:ea typeface="Times New Roman" panose="02020603050405020304" pitchFamily="18" charset="0"/>
              </a:rPr>
              <a:t>untuk</a:t>
            </a:r>
            <a:r>
              <a:rPr lang="en-US" sz="3200" b="1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Calibri" panose="020F0502020204030204" pitchFamily="34" charset="0"/>
                <a:ea typeface="Times New Roman" panose="02020603050405020304" pitchFamily="18" charset="0"/>
              </a:rPr>
              <a:t>membangun</a:t>
            </a:r>
            <a:r>
              <a:rPr lang="en-US" sz="3200" b="1" kern="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kern="0" dirty="0" err="1">
                <a:latin typeface="Calibri" panose="020F0502020204030204" pitchFamily="34" charset="0"/>
                <a:ea typeface="Times New Roman" panose="02020603050405020304" pitchFamily="18" charset="0"/>
              </a:rPr>
              <a:t>reputasi</a:t>
            </a:r>
            <a:endParaRPr lang="en-US" sz="3200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750BBE5-D7B8-8E5B-550C-ACE0DAD58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1293" y="1825625"/>
            <a:ext cx="5181600" cy="4351338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Pahami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Reputasi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yang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Ingin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Dibangun</a:t>
            </a:r>
            <a:r>
              <a:rPr lang="en-ID" sz="3200" b="1" kern="0" dirty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ID" sz="3200" b="1" kern="0" dirty="0" err="1">
                <a:latin typeface="Calibri" panose="020F0502020204030204" pitchFamily="34" charset="0"/>
                <a:ea typeface="Times New Roman" panose="02020603050405020304" pitchFamily="18" charset="0"/>
              </a:rPr>
              <a:t>Contoh</a:t>
            </a:r>
            <a:r>
              <a:rPr lang="en-ID" sz="3200" b="1" kern="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Sebuah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AUM di PWM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ingin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dikenal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sebagai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"AUM yang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memiliki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kelebihan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dibidang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pendidikan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inklusi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" →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Maka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storytelling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harus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menampilkan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keterbukaan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+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pengalaman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mengatasi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inklusifitas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ID" sz="3200" dirty="0">
              <a:effectLst/>
            </a:endParaRPr>
          </a:p>
          <a:p>
            <a:pPr marL="514350" indent="-514350">
              <a:buAutoNum type="arabicPeriod"/>
            </a:pP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Kenali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Audiens</a:t>
            </a:r>
            <a:r>
              <a:rPr lang="en-ID" sz="3200" dirty="0">
                <a:effectLst/>
              </a:rPr>
              <a:t> </a:t>
            </a:r>
            <a:endParaRPr lang="en-ID" sz="3200" dirty="0"/>
          </a:p>
          <a:p>
            <a:pPr marL="514350" indent="-514350">
              <a:buAutoNum type="arabicPeriod"/>
            </a:pP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Gunakan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Struktur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Cerita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yang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Kuat</a:t>
            </a:r>
            <a:r>
              <a:rPr lang="en-ID" sz="3200" dirty="0">
                <a:effectLst/>
              </a:rPr>
              <a:t> </a:t>
            </a:r>
          </a:p>
          <a:p>
            <a:pPr marL="514350" indent="-514350">
              <a:buAutoNum type="arabicPeriod"/>
            </a:pP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Fokus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pada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Keaslian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&amp; Nilai</a:t>
            </a:r>
            <a:r>
              <a:rPr lang="en-ID" sz="3200" dirty="0">
                <a:effectLst/>
              </a:rPr>
              <a:t> </a:t>
            </a:r>
            <a:endParaRPr lang="en-ID" sz="3200" dirty="0"/>
          </a:p>
          <a:p>
            <a:pPr marL="514350" indent="-514350">
              <a:buAutoNum type="arabicPeriod"/>
            </a:pP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Gunakan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Elemen</a:t>
            </a:r>
            <a:r>
              <a:rPr lang="en-ID" sz="32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Visual dan </a:t>
            </a:r>
            <a:r>
              <a:rPr lang="en-ID" sz="32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Suara</a:t>
            </a:r>
            <a:r>
              <a:rPr lang="en-ID" sz="3200" dirty="0">
                <a:effectLst/>
              </a:rPr>
              <a:t> 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7171DF3-82C8-7B5E-61AE-DED6B994BD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Arahkan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Brand Positioning.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Contoh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Cerita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tentang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jatuh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bangun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membangun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AUM →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menguatkan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reputasi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sebagai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pejuang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AUM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tanpa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pamrih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  <a:endParaRPr lang="en-ID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Konsistensi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&amp;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Serialisasi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Gunakan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taga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#</a:t>
            </a:r>
            <a:r>
              <a:rPr lang="en-ID" sz="2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KisahDiBalikAUM</a:t>
            </a:r>
            <a:r>
              <a:rPr lang="en-ID" sz="2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atau</a:t>
            </a:r>
            <a:r>
              <a:rPr lang="en-ID" sz="2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#</a:t>
            </a:r>
            <a:r>
              <a:rPr lang="en-ID" sz="2800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CeritaMu</a:t>
            </a:r>
            <a:r>
              <a:rPr lang="en-ID" sz="2800" dirty="0">
                <a:effectLst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Ajak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Partisipasi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Audiens</a:t>
            </a:r>
            <a:r>
              <a:rPr lang="en-ID" sz="2800" dirty="0">
                <a:effectLst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Akhiri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dengan</a:t>
            </a:r>
            <a:r>
              <a:rPr lang="en-ID" sz="2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Call-to-Action </a:t>
            </a:r>
            <a:r>
              <a:rPr lang="en-ID" sz="2800" b="1" kern="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Emosional</a:t>
            </a:r>
            <a:r>
              <a:rPr lang="en-ID" sz="2800" dirty="0">
                <a:effectLst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313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597F7A5-FFC2-CC20-7C16-871B14E00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941" y="343734"/>
            <a:ext cx="10515600" cy="1325563"/>
          </a:xfrm>
        </p:spPr>
        <p:txBody>
          <a:bodyPr/>
          <a:lstStyle/>
          <a:p>
            <a:pPr algn="ctr"/>
            <a:r>
              <a:rPr lang="en-ID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Struktur</a:t>
            </a:r>
            <a:r>
              <a:rPr lang="en-ID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“Hero’s Journey” </a:t>
            </a:r>
            <a:br>
              <a:rPr lang="en-ID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ID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ID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Perjalanan</a:t>
            </a:r>
            <a:r>
              <a:rPr lang="en-ID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Tokoh</a:t>
            </a:r>
            <a:r>
              <a:rPr lang="en-ID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32F1E-9C25-AFA9-737B-0B71DEEE6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en-ID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Situasi</a:t>
            </a:r>
            <a:r>
              <a:rPr lang="en-ID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awal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→ “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Dulu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saya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hanya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seorang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X…”</a:t>
            </a:r>
            <a:endParaRPr lang="en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en-ID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Tantangan</a:t>
            </a:r>
            <a:r>
              <a:rPr lang="en-ID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en-ID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konflik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→ “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Tapi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semuanya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berubah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ketika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…”</a:t>
            </a:r>
            <a:endParaRPr lang="en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en-ID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Perjuangan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→ “Saya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sempat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gagal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tapi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…”</a:t>
            </a:r>
            <a:endParaRPr lang="en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en-ID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Solusi &amp; </a:t>
            </a:r>
            <a:r>
              <a:rPr lang="en-ID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transformasi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→ “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Sampai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akhirnya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saya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menemukan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…”</a:t>
            </a:r>
            <a:endParaRPr lang="en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  <a:tabLst>
                <a:tab pos="457200" algn="l"/>
              </a:tabLst>
            </a:pPr>
            <a:r>
              <a:rPr lang="en-ID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Hasil &amp; </a:t>
            </a:r>
            <a:r>
              <a:rPr lang="en-ID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pelajaran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→ “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Sekarang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saya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ingin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membantu</a:t>
            </a:r>
            <a:r>
              <a:rPr lang="en-ID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orang lain…”</a:t>
            </a:r>
            <a:endParaRPr lang="en-ID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6562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F66B2B-C7B3-FA6D-452A-C241BCAE8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9068" y="467081"/>
            <a:ext cx="8761863" cy="1325563"/>
          </a:xfrm>
        </p:spPr>
        <p:txBody>
          <a:bodyPr>
            <a:normAutofit fontScale="90000"/>
          </a:bodyPr>
          <a:lstStyle/>
          <a:p>
            <a:r>
              <a:rPr lang="en-ID" sz="3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Contoh</a:t>
            </a:r>
            <a:r>
              <a:rPr lang="en-ID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Singkat</a:t>
            </a:r>
            <a:r>
              <a:rPr lang="en-ID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Storytelling: </a:t>
            </a:r>
            <a:r>
              <a:rPr lang="en-ID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“Dari </a:t>
            </a:r>
            <a:r>
              <a:rPr lang="en-ID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gubuk</a:t>
            </a:r>
            <a:r>
              <a:rPr lang="en-ID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jadi</a:t>
            </a:r>
            <a:r>
              <a:rPr lang="en-ID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gedung</a:t>
            </a:r>
            <a:r>
              <a:rPr lang="en-ID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bertingkat</a:t>
            </a:r>
            <a:r>
              <a:rPr lang="en-ID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RS PKU Muhammadiyah … </a:t>
            </a:r>
            <a:r>
              <a:rPr lang="en-ID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raih</a:t>
            </a:r>
            <a:r>
              <a:rPr lang="en-ID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RS </a:t>
            </a:r>
            <a:r>
              <a:rPr lang="en-ID" sz="3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tipe</a:t>
            </a:r>
            <a:r>
              <a:rPr lang="en-ID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A”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50D26-BFD6-32D7-8023-6438AEA42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Dulu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gubuk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di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belakang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guang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itu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adalah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tempat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tinggal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sang Kyai. Kala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itu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daerah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X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masih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dikenal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sebagai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daerah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abangan,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membuat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kyai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harus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dikucilkan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oleh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warga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Namun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wabah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Kolera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yang kala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itu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menyelimuti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daerah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X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membuat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kyai yang juga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memiliki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bekal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Pendidikan Kesehatan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tak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tinggal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diam.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Ia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diam-diam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memberikan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ramuan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obat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untuk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setidaknya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mengurangi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rasa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sakit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dst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”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939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8722EF1-104D-9A4F-5532-676413A1F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D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Indikator</a:t>
            </a:r>
            <a:r>
              <a:rPr lang="en-ID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4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keberhasilan</a:t>
            </a:r>
            <a:r>
              <a:rPr lang="en-ID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Media Relations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8CAE6-3C7F-B7EB-9559-0AE8DC07A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200"/>
              </a:spcBef>
            </a:pP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Pemberitaan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positif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meningkat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tonalitas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media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baik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ID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00"/>
              </a:spcBef>
            </a:pP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Media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menjadikan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organisasi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sebagai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narasumber</a:t>
            </a:r>
            <a:r>
              <a:rPr lang="en-ID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tepercaya</a:t>
            </a:r>
            <a:endParaRPr lang="en-ID"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00"/>
              </a:spcBef>
            </a:pP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Ada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hubungan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dua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arah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media juga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menghubungi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organisasi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untuk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pendapat</a:t>
            </a:r>
            <a:endParaRPr lang="en-ID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200"/>
              </a:spcBef>
            </a:pP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Reputasi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organisasi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semakin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dikenal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luas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tanpa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harus</a:t>
            </a:r>
            <a:r>
              <a:rPr lang="en-ID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ID" sz="28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beriklan</a:t>
            </a:r>
            <a:endParaRPr lang="en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755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525-4EF1-3D05-E2B1-971A8E893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9BDE1F8-D31E-DCF2-1B95-5EE4ADC09A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1408229" cy="687466"/>
          </a:xfrm>
          <a:prstGeom prst="rect">
            <a:avLst/>
          </a:prstGeom>
        </p:spPr>
      </p:pic>
      <p:pic>
        <p:nvPicPr>
          <p:cNvPr id="7" name="Picture 6" descr="A red and white background&#10;&#10;AI-generated content may be incorrect.">
            <a:extLst>
              <a:ext uri="{FF2B5EF4-FFF2-40B4-BE49-F238E27FC236}">
                <a16:creationId xmlns:a16="http://schemas.microsoft.com/office/drawing/2014/main" id="{F279D026-C144-68EE-C523-AC32D841969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62"/>
          <a:stretch>
            <a:fillRect/>
          </a:stretch>
        </p:blipFill>
        <p:spPr>
          <a:xfrm>
            <a:off x="7620000" y="6209944"/>
            <a:ext cx="4572000" cy="6480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655168-A22F-160F-3384-366DBFDB0F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1334" y="343734"/>
            <a:ext cx="5521657" cy="1325563"/>
          </a:xfrm>
        </p:spPr>
        <p:txBody>
          <a:bodyPr/>
          <a:lstStyle/>
          <a:p>
            <a:r>
              <a:rPr lang="en-US" b="1" dirty="0"/>
              <a:t>Media Relations AUM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B63EEB-8AF3-4216-1E72-DA91B39EAD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9884522"/>
              </p:ext>
            </p:extLst>
          </p:nvPr>
        </p:nvGraphicFramePr>
        <p:xfrm>
          <a:off x="1393372" y="1829767"/>
          <a:ext cx="9405255" cy="4241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5085">
                  <a:extLst>
                    <a:ext uri="{9D8B030D-6E8A-4147-A177-3AD203B41FA5}">
                      <a16:colId xmlns:a16="http://schemas.microsoft.com/office/drawing/2014/main" val="3303164506"/>
                    </a:ext>
                  </a:extLst>
                </a:gridCol>
                <a:gridCol w="3135085">
                  <a:extLst>
                    <a:ext uri="{9D8B030D-6E8A-4147-A177-3AD203B41FA5}">
                      <a16:colId xmlns:a16="http://schemas.microsoft.com/office/drawing/2014/main" val="2405833424"/>
                    </a:ext>
                  </a:extLst>
                </a:gridCol>
                <a:gridCol w="3135085">
                  <a:extLst>
                    <a:ext uri="{9D8B030D-6E8A-4147-A177-3AD203B41FA5}">
                      <a16:colId xmlns:a16="http://schemas.microsoft.com/office/drawing/2014/main" val="2904672253"/>
                    </a:ext>
                  </a:extLst>
                </a:gridCol>
              </a:tblGrid>
              <a:tr h="346345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Kegiatan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Tujuan Reputasi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Media Relations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46204025"/>
                  </a:ext>
                </a:extLst>
              </a:tr>
              <a:tr h="97368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>
                          <a:effectLst/>
                        </a:rPr>
                        <a:t>Launching </a:t>
                      </a:r>
                      <a:r>
                        <a:rPr lang="en-ID" sz="1200" kern="100" dirty="0" err="1">
                          <a:effectLst/>
                        </a:rPr>
                        <a:t>Rumah</a:t>
                      </a:r>
                      <a:r>
                        <a:rPr lang="en-ID" sz="1200" kern="100" dirty="0">
                          <a:effectLst/>
                        </a:rPr>
                        <a:t> </a:t>
                      </a:r>
                      <a:r>
                        <a:rPr lang="en-ID" sz="1200" kern="100" dirty="0" err="1">
                          <a:effectLst/>
                        </a:rPr>
                        <a:t>Sakit</a:t>
                      </a:r>
                      <a:r>
                        <a:rPr lang="en-ID" sz="1200" kern="100" dirty="0">
                          <a:effectLst/>
                        </a:rPr>
                        <a:t> Muhammadiyah </a:t>
                      </a:r>
                      <a:r>
                        <a:rPr lang="en-ID" sz="1200" kern="100" dirty="0" err="1">
                          <a:effectLst/>
                        </a:rPr>
                        <a:t>baru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Meningkatkan citra sebagai pelayan umat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Kirim press release ke media lokal/nasional, undang liputan media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367218406"/>
                  </a:ext>
                </a:extLst>
              </a:tr>
              <a:tr h="97368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Program beasiswa dari Universitas Muhammadiyah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 err="1">
                          <a:effectLst/>
                        </a:rPr>
                        <a:t>Menunjukkan</a:t>
                      </a:r>
                      <a:r>
                        <a:rPr lang="en-ID" sz="1200" kern="100" dirty="0">
                          <a:effectLst/>
                        </a:rPr>
                        <a:t> </a:t>
                      </a:r>
                      <a:r>
                        <a:rPr lang="en-ID" sz="1200" kern="100" dirty="0" err="1">
                          <a:effectLst/>
                        </a:rPr>
                        <a:t>kepedulian</a:t>
                      </a:r>
                      <a:r>
                        <a:rPr lang="en-ID" sz="1200" kern="100" dirty="0">
                          <a:effectLst/>
                        </a:rPr>
                        <a:t> pada </a:t>
                      </a:r>
                      <a:r>
                        <a:rPr lang="en-ID" sz="1200" kern="100" dirty="0" err="1">
                          <a:effectLst/>
                        </a:rPr>
                        <a:t>akses</a:t>
                      </a:r>
                      <a:r>
                        <a:rPr lang="en-ID" sz="1200" kern="100" dirty="0">
                          <a:effectLst/>
                        </a:rPr>
                        <a:t> </a:t>
                      </a:r>
                      <a:r>
                        <a:rPr lang="en-ID" sz="1200" kern="100" dirty="0" err="1">
                          <a:effectLst/>
                        </a:rPr>
                        <a:t>pendidikan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Buat liputan feature di media edukasi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16212305"/>
                  </a:ext>
                </a:extLst>
              </a:tr>
              <a:tr h="97368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Respon terhadap bencana (rescue tim MDMC)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Menunjukkan aksi cepat dan nilai kemanusiaan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Juru bicara memberikan pernyataan ke media TV &amp; online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05375760"/>
                  </a:ext>
                </a:extLst>
              </a:tr>
              <a:tr h="973688"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 </a:t>
                      </a:r>
                    </a:p>
                    <a:p>
                      <a:pPr algn="just"/>
                      <a:r>
                        <a:rPr lang="en-ID" sz="1200" kern="100">
                          <a:effectLst/>
                        </a:rPr>
                        <a:t>Klarifikasi atas isu hoaks terkait sekolah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>
                          <a:effectLst/>
                        </a:rPr>
                        <a:t>Menjaga kepercayaan publik</a:t>
                      </a:r>
                      <a:endParaRPr lang="en-ID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ID" sz="1200" kern="100" dirty="0" err="1">
                          <a:effectLst/>
                        </a:rPr>
                        <a:t>Rilis</a:t>
                      </a:r>
                      <a:r>
                        <a:rPr lang="en-ID" sz="1200" kern="100" dirty="0">
                          <a:effectLst/>
                        </a:rPr>
                        <a:t> </a:t>
                      </a:r>
                      <a:r>
                        <a:rPr lang="en-ID" sz="1200" kern="100" dirty="0" err="1">
                          <a:effectLst/>
                        </a:rPr>
                        <a:t>resmi</a:t>
                      </a:r>
                      <a:r>
                        <a:rPr lang="en-ID" sz="1200" kern="100" dirty="0">
                          <a:effectLst/>
                        </a:rPr>
                        <a:t> + </a:t>
                      </a:r>
                      <a:r>
                        <a:rPr lang="en-ID" sz="1200" kern="100" dirty="0" err="1">
                          <a:effectLst/>
                        </a:rPr>
                        <a:t>konferensi</a:t>
                      </a:r>
                      <a:r>
                        <a:rPr lang="en-ID" sz="1200" kern="100" dirty="0">
                          <a:effectLst/>
                        </a:rPr>
                        <a:t> </a:t>
                      </a:r>
                      <a:r>
                        <a:rPr lang="en-ID" sz="1200" kern="100" dirty="0" err="1">
                          <a:effectLst/>
                        </a:rPr>
                        <a:t>pers</a:t>
                      </a:r>
                      <a:r>
                        <a:rPr lang="en-ID" sz="1200" kern="100" dirty="0">
                          <a:effectLst/>
                        </a:rPr>
                        <a:t> + </a:t>
                      </a:r>
                      <a:r>
                        <a:rPr lang="en-ID" sz="1200" kern="100" dirty="0" err="1">
                          <a:effectLst/>
                        </a:rPr>
                        <a:t>wawancara</a:t>
                      </a:r>
                      <a:r>
                        <a:rPr lang="en-ID" sz="1200" kern="100" dirty="0">
                          <a:effectLst/>
                        </a:rPr>
                        <a:t> </a:t>
                      </a:r>
                      <a:r>
                        <a:rPr lang="en-ID" sz="1200" kern="100" dirty="0" err="1">
                          <a:effectLst/>
                        </a:rPr>
                        <a:t>khusus</a:t>
                      </a:r>
                      <a:endParaRPr lang="en-ID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35994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133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602</Words>
  <Application>Microsoft Macintosh PowerPoint</Application>
  <PresentationFormat>Widescreen</PresentationFormat>
  <Paragraphs>155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Times New Roman</vt:lpstr>
      <vt:lpstr>Office Theme</vt:lpstr>
      <vt:lpstr>Strategi Membangun Reputasi Positif di Sosial Media</vt:lpstr>
      <vt:lpstr>PowerPoint Presentation</vt:lpstr>
      <vt:lpstr>PowerPoint Presentation</vt:lpstr>
      <vt:lpstr>PowerPoint Presentation</vt:lpstr>
      <vt:lpstr>PowerPoint Presentation</vt:lpstr>
      <vt:lpstr> Struktur “Hero’s Journey”  (Perjalanan Tokoh)</vt:lpstr>
      <vt:lpstr>Contoh Singkat Storytelling: “Dari gubuk jadi gedung bertingkat: RS PKU Muhammadiyah … raih RS tipe A”</vt:lpstr>
      <vt:lpstr>Indikator keberhasilan Media Relations</vt:lpstr>
      <vt:lpstr>Media Relations AUM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erwan sudiwijaya</dc:creator>
  <cp:lastModifiedBy>Microsoft Office User</cp:lastModifiedBy>
  <cp:revision>4</cp:revision>
  <dcterms:created xsi:type="dcterms:W3CDTF">2025-06-14T09:32:21Z</dcterms:created>
  <dcterms:modified xsi:type="dcterms:W3CDTF">2025-06-28T09:11:49Z</dcterms:modified>
</cp:coreProperties>
</file>